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98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50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501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652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960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77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775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421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143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819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841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96C93-6471-45A6-97A9-4F92AF51ABA5}" type="datetimeFigureOut">
              <a:rPr lang="it-IT" smtClean="0"/>
              <a:t>10/10/2017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5C2E2-6256-4691-90B8-5BC54CD7518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88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t.wikipedia.org/wiki/Norma_(diritto)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8213" y="188913"/>
            <a:ext cx="7772400" cy="5778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 dirty="0" smtClean="0"/>
              <a:t>Dalla disposizione alla norma</a:t>
            </a:r>
            <a:endParaRPr lang="it-IT" altLang="it-IT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31950" y="1268413"/>
            <a:ext cx="9036050" cy="50403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it-IT" altLang="it-IT" dirty="0" smtClean="0"/>
              <a:t> </a:t>
            </a:r>
            <a:r>
              <a:rPr lang="it-IT" altLang="it-IT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disposizione</a:t>
            </a:r>
            <a:r>
              <a:rPr lang="it-IT" altLang="it-IT" dirty="0" smtClean="0"/>
              <a:t> – </a:t>
            </a:r>
            <a:r>
              <a:rPr lang="it-IT" altLang="it-IT" dirty="0" smtClean="0">
                <a:solidFill>
                  <a:schemeClr val="accent2"/>
                </a:solidFill>
              </a:rPr>
              <a:t>segno…</a:t>
            </a:r>
            <a:endParaRPr lang="it-IT" altLang="it-IT" dirty="0" smtClean="0"/>
          </a:p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endParaRPr lang="it-IT" altLang="it-IT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endParaRPr lang="it-IT" altLang="it-IT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endParaRPr lang="it-IT" altLang="it-IT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it-IT" altLang="it-IT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endParaRPr lang="it-IT" altLang="it-IT" dirty="0"/>
          </a:p>
          <a:p>
            <a:pPr algn="l" eaLnBrk="1" hangingPunct="1">
              <a:lnSpc>
                <a:spcPct val="90000"/>
              </a:lnSpc>
              <a:defRPr/>
            </a:pPr>
            <a:endParaRPr lang="it-IT" altLang="it-IT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it-IT" altLang="it-IT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</a:t>
            </a:r>
            <a:r>
              <a:rPr lang="it-IT" altLang="it-IT" dirty="0" smtClean="0"/>
              <a:t> – </a:t>
            </a:r>
            <a:r>
              <a:rPr lang="it-IT" altLang="it-IT" dirty="0" smtClean="0">
                <a:solidFill>
                  <a:schemeClr val="accent2"/>
                </a:solidFill>
              </a:rPr>
              <a:t>significato…</a:t>
            </a:r>
            <a:endParaRPr lang="it-IT" altLang="it-IT" dirty="0" smtClean="0"/>
          </a:p>
          <a:p>
            <a:pPr algn="l" eaLnBrk="1" hangingPunct="1">
              <a:lnSpc>
                <a:spcPct val="90000"/>
              </a:lnSpc>
              <a:defRPr/>
            </a:pPr>
            <a:endParaRPr lang="it-IT" altLang="it-IT" dirty="0" smtClean="0"/>
          </a:p>
        </p:txBody>
      </p:sp>
      <p:sp>
        <p:nvSpPr>
          <p:cNvPr id="3" name="Freccia a destra con strisce 2"/>
          <p:cNvSpPr/>
          <p:nvPr/>
        </p:nvSpPr>
        <p:spPr>
          <a:xfrm rot="5400000">
            <a:off x="2231231" y="2714647"/>
            <a:ext cx="2101850" cy="204703"/>
          </a:xfrm>
          <a:prstGeom prst="stripedRightArrow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74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63552" y="476672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Metafisica </a:t>
            </a:r>
            <a:r>
              <a:rPr lang="it-IT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dell’interpretazione </a:t>
            </a:r>
            <a:r>
              <a:rPr lang="it-IT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delle leggi</a:t>
            </a:r>
            <a:endParaRPr lang="it-IT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Ovale 4"/>
          <p:cNvSpPr/>
          <p:nvPr/>
        </p:nvSpPr>
        <p:spPr>
          <a:xfrm>
            <a:off x="3503712" y="1916832"/>
            <a:ext cx="4032448" cy="40324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5447928" y="1340768"/>
            <a:ext cx="144016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879976" y="3789041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idee</a:t>
            </a:r>
            <a:endParaRPr lang="it-IT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079776" y="3789041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cose</a:t>
            </a:r>
            <a:endParaRPr lang="it-IT" sz="3600" dirty="0"/>
          </a:p>
        </p:txBody>
      </p:sp>
      <p:pic>
        <p:nvPicPr>
          <p:cNvPr id="1030" name="Picture 6" descr="http://www.religiocando.it/fileXLS/antico_testamento/immagini_antico_testamento/mos%C3%A8_tavole%20della%20_legge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63552" y="1484784"/>
            <a:ext cx="1080120" cy="1080120"/>
          </a:xfrm>
          <a:prstGeom prst="rect">
            <a:avLst/>
          </a:prstGeom>
          <a:noFill/>
        </p:spPr>
      </p:pic>
      <p:pic>
        <p:nvPicPr>
          <p:cNvPr id="1032" name="Picture 8" descr="http://www.signalmark.it/public/prodotti/120_7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5560" y="2924944"/>
            <a:ext cx="1152128" cy="1152128"/>
          </a:xfrm>
          <a:prstGeom prst="rect">
            <a:avLst/>
          </a:prstGeom>
          <a:noFill/>
        </p:spPr>
      </p:pic>
      <p:sp>
        <p:nvSpPr>
          <p:cNvPr id="13" name="CasellaDiTesto 12"/>
          <p:cNvSpPr txBox="1"/>
          <p:nvPr/>
        </p:nvSpPr>
        <p:spPr>
          <a:xfrm>
            <a:off x="3359696" y="14127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leggi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1919536" y="429309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disposizioni</a:t>
            </a:r>
            <a:endParaRPr lang="it-IT" dirty="0"/>
          </a:p>
        </p:txBody>
      </p:sp>
      <p:pic>
        <p:nvPicPr>
          <p:cNvPr id="1034" name="Picture 10" descr="https://encrypted-tbn0.gstatic.com/images?q=tbn:ANd9GcR5MVjIvZ_Iwbu9sgn1bNbWJy-Mn30lUacTRmnrBzXza82CmyMc4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63552" y="5013177"/>
            <a:ext cx="1468048" cy="1025997"/>
          </a:xfrm>
          <a:prstGeom prst="rect">
            <a:avLst/>
          </a:prstGeom>
          <a:noFill/>
        </p:spPr>
      </p:pic>
      <p:sp>
        <p:nvSpPr>
          <p:cNvPr id="16" name="CasellaDiTesto 15"/>
          <p:cNvSpPr txBox="1"/>
          <p:nvPr/>
        </p:nvSpPr>
        <p:spPr>
          <a:xfrm>
            <a:off x="2711624" y="60932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fatti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7680176" y="148478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norme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968208" y="28529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antinomie</a:t>
            </a:r>
            <a:endParaRPr lang="it-IT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8112224" y="4077072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interpretazione</a:t>
            </a:r>
            <a:endParaRPr lang="it-IT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7248128" y="544522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caso (omicidio? Legittima difesa? Suicidio?</a:t>
            </a:r>
            <a:endParaRPr lang="it-IT" dirty="0"/>
          </a:p>
        </p:txBody>
      </p:sp>
      <p:pic>
        <p:nvPicPr>
          <p:cNvPr id="1026" name="Picture 2" descr="http://calimero.ilcannocchiale.it/mediamanager/sys.user/6597/pugno%20chiuso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676900">
            <a:off x="4459969" y="2353684"/>
            <a:ext cx="628643" cy="878488"/>
          </a:xfrm>
          <a:prstGeom prst="rect">
            <a:avLst/>
          </a:prstGeom>
          <a:solidFill>
            <a:srgbClr val="92D050"/>
          </a:solidFill>
        </p:spPr>
      </p:pic>
      <p:sp>
        <p:nvSpPr>
          <p:cNvPr id="21" name="CasellaDiTesto 20"/>
          <p:cNvSpPr txBox="1"/>
          <p:nvPr/>
        </p:nvSpPr>
        <p:spPr>
          <a:xfrm>
            <a:off x="5663952" y="1412777"/>
            <a:ext cx="18722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impugnano disposizioni per le norme che esprimono e devono essere applicate al caso concreto</a:t>
            </a:r>
            <a:endParaRPr lang="it-IT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5303912" y="400506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vs.</a:t>
            </a:r>
            <a:endParaRPr lang="it-IT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553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8213" y="188913"/>
            <a:ext cx="7772400" cy="5778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altLang="it-IT" sz="4000" dirty="0" smtClean="0"/>
              <a:t>Dalla disposizione alla norma</a:t>
            </a:r>
            <a:endParaRPr lang="it-IT" altLang="it-IT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31950" y="1268413"/>
            <a:ext cx="9036050" cy="50403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it-IT" altLang="it-IT" dirty="0" smtClean="0"/>
              <a:t> </a:t>
            </a:r>
            <a:r>
              <a:rPr lang="it-IT" altLang="it-IT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disposizione</a:t>
            </a:r>
            <a:endParaRPr lang="it-IT" altLang="it-IT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endParaRPr lang="it-IT" altLang="it-IT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endParaRPr lang="it-IT" altLang="it-IT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eaLnBrk="1" hangingPunct="1">
              <a:lnSpc>
                <a:spcPct val="90000"/>
              </a:lnSpc>
              <a:defRPr/>
            </a:pPr>
            <a:r>
              <a:rPr lang="it-IT" altLang="it-IT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it-IT" altLang="it-IT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it-IT" altLang="it-IT" dirty="0"/>
          </a:p>
          <a:p>
            <a:pPr algn="l" eaLnBrk="1" hangingPunct="1">
              <a:lnSpc>
                <a:spcPct val="90000"/>
              </a:lnSpc>
              <a:defRPr/>
            </a:pPr>
            <a:endParaRPr lang="it-IT" altLang="it-IT" dirty="0" smtClean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l">
              <a:buFont typeface="Wingdings" panose="05000000000000000000" pitchFamily="2" charset="2"/>
              <a:buChar char="Ø"/>
              <a:defRPr/>
            </a:pPr>
            <a:r>
              <a:rPr lang="it-IT" altLang="it-IT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norma</a:t>
            </a:r>
            <a:endParaRPr lang="it-IT" altLang="it-IT" dirty="0" smtClean="0"/>
          </a:p>
        </p:txBody>
      </p:sp>
      <p:sp>
        <p:nvSpPr>
          <p:cNvPr id="3" name="Freccia a destra con strisce 2"/>
          <p:cNvSpPr/>
          <p:nvPr/>
        </p:nvSpPr>
        <p:spPr>
          <a:xfrm rot="5400000">
            <a:off x="1760734" y="2780550"/>
            <a:ext cx="2101850" cy="204703"/>
          </a:xfrm>
          <a:prstGeom prst="stripedRightArrow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2722287" y="2259141"/>
            <a:ext cx="7488832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dirty="0" smtClean="0"/>
          </a:p>
          <a:p>
            <a:pPr algn="l"/>
            <a:r>
              <a:rPr lang="it-IT" dirty="0" smtClean="0"/>
              <a:t>			</a:t>
            </a:r>
          </a:p>
          <a:p>
            <a:pPr algn="l"/>
            <a:r>
              <a:rPr lang="it-IT" dirty="0" smtClean="0"/>
              <a:t>		regole (se </a:t>
            </a:r>
            <a:r>
              <a:rPr lang="it-IT" dirty="0" smtClean="0">
                <a:solidFill>
                  <a:srgbClr val="FF0000"/>
                </a:solidFill>
              </a:rPr>
              <a:t>A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allora B) 		</a:t>
            </a:r>
          </a:p>
          <a:p>
            <a:pPr algn="l"/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		</a:t>
            </a:r>
            <a:endParaRPr lang="it-IT" dirty="0" smtClean="0"/>
          </a:p>
          <a:p>
            <a:pPr algn="l"/>
            <a:r>
              <a:rPr lang="it-IT" dirty="0" smtClean="0"/>
              <a:t>			</a:t>
            </a:r>
          </a:p>
          <a:p>
            <a:pPr algn="l"/>
            <a:endParaRPr lang="it-IT" dirty="0"/>
          </a:p>
          <a:p>
            <a:pPr algn="l"/>
            <a:r>
              <a:rPr lang="it-IT" dirty="0" smtClean="0"/>
              <a:t>		principi  (</a:t>
            </a:r>
            <a:r>
              <a:rPr lang="it-IT" dirty="0" smtClean="0">
                <a:solidFill>
                  <a:srgbClr val="FF0000"/>
                </a:solidFill>
              </a:rPr>
              <a:t>X </a:t>
            </a:r>
            <a:r>
              <a:rPr lang="it-IT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è tutelato) 				</a:t>
            </a:r>
          </a:p>
          <a:p>
            <a:pPr algn="l"/>
            <a:endParaRPr lang="it-IT" dirty="0"/>
          </a:p>
        </p:txBody>
      </p:sp>
      <p:sp>
        <p:nvSpPr>
          <p:cNvPr id="2" name="Parentesi graffa aperta 1"/>
          <p:cNvSpPr/>
          <p:nvPr/>
        </p:nvSpPr>
        <p:spPr>
          <a:xfrm>
            <a:off x="3970638" y="3295135"/>
            <a:ext cx="502508" cy="207593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4588476" y="3707027"/>
            <a:ext cx="6079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Art. 575 – Omicidio. </a:t>
            </a:r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Chiunque cagiona la morte di un uomo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è punito con la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reclusione non inferiore ad anni ventuno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588476" y="5406249"/>
            <a:ext cx="6079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Art. 32 Cost. –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Repubblica tutela la salute come fondamentale diritto dell'individuo e interesse della collettività, e garantisce cure gratuite agli indigenti. </a:t>
            </a:r>
          </a:p>
        </p:txBody>
      </p:sp>
    </p:spTree>
    <p:extLst>
      <p:ext uri="{BB962C8B-B14F-4D97-AF65-F5344CB8AC3E}">
        <p14:creationId xmlns:p14="http://schemas.microsoft.com/office/powerpoint/2010/main" val="123868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35560" y="620689"/>
            <a:ext cx="7772400" cy="434479"/>
          </a:xfrm>
        </p:spPr>
        <p:txBody>
          <a:bodyPr>
            <a:normAutofit/>
          </a:bodyPr>
          <a:lstStyle/>
          <a:p>
            <a:r>
              <a:rPr lang="it-IT" sz="2400" b="1" dirty="0"/>
              <a:t>FATTISPECIE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207568" y="1268760"/>
            <a:ext cx="7776864" cy="4968552"/>
          </a:xfrm>
        </p:spPr>
        <p:txBody>
          <a:bodyPr>
            <a:normAutofit/>
          </a:bodyPr>
          <a:lstStyle/>
          <a:p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  <a:p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it-IT" sz="2000" dirty="0">
                <a:solidFill>
                  <a:schemeClr val="tx2">
                    <a:lumMod val="75000"/>
                  </a:schemeClr>
                </a:solidFill>
              </a:rPr>
              <a:t>Fattispecie  </a:t>
            </a:r>
          </a:p>
          <a:p>
            <a:pPr algn="l"/>
            <a:endParaRPr lang="it-IT" sz="1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Parentesi graffa aperta 3"/>
          <p:cNvSpPr/>
          <p:nvPr/>
        </p:nvSpPr>
        <p:spPr>
          <a:xfrm>
            <a:off x="3539716" y="2560039"/>
            <a:ext cx="432048" cy="288032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4151784" y="227687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astratta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151784" y="49411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concreta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303912" y="1772817"/>
            <a:ext cx="345638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parte della </a:t>
            </a:r>
            <a:r>
              <a:rPr lang="it-IT" dirty="0">
                <a:hlinkClick r:id="rId2" tooltip="Norma (diritto)"/>
              </a:rPr>
              <a:t>norma giuridica</a:t>
            </a:r>
            <a:r>
              <a:rPr lang="it-IT" dirty="0"/>
              <a:t> nella quale sono descritte le condizioni il cui avverarsi rende la norma stessa applicabile: </a:t>
            </a:r>
            <a:r>
              <a:rPr lang="it-IT" dirty="0">
                <a:solidFill>
                  <a:srgbClr val="FF0000"/>
                </a:solidFill>
              </a:rPr>
              <a:t>se </a:t>
            </a:r>
            <a:r>
              <a:rPr lang="it-IT" b="1" dirty="0">
                <a:solidFill>
                  <a:srgbClr val="FF0000"/>
                </a:solidFill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allora B</a:t>
            </a:r>
          </a:p>
          <a:p>
            <a:endParaRPr lang="it-IT" b="1" dirty="0"/>
          </a:p>
          <a:p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Art. 575 CP - Omicidio.</a:t>
            </a:r>
            <a:endParaRPr lang="it-IT" sz="16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600" dirty="0">
                <a:solidFill>
                  <a:schemeClr val="accent1">
                    <a:lumMod val="75000"/>
                  </a:schemeClr>
                </a:solidFill>
              </a:rPr>
              <a:t>Chiunque cagiona la morte di un uomo è punito con la reclusione non inferiore ad anni ventuno.</a:t>
            </a:r>
          </a:p>
          <a:p>
            <a:endParaRPr lang="it-IT" dirty="0"/>
          </a:p>
        </p:txBody>
      </p:sp>
      <p:pic>
        <p:nvPicPr>
          <p:cNvPr id="8" name="Immagine 7" descr="homerSimps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19936" y="4797153"/>
            <a:ext cx="1258078" cy="128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110</Words>
  <Application>Microsoft Office PowerPoint</Application>
  <PresentationFormat>Widescreen</PresentationFormat>
  <Paragraphs>53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Tema di Office</vt:lpstr>
      <vt:lpstr>Dalla disposizione alla norma</vt:lpstr>
      <vt:lpstr>Presentazione standard di PowerPoint</vt:lpstr>
      <vt:lpstr>Dalla disposizione alla norma</vt:lpstr>
      <vt:lpstr>FATTISPECIE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Dalla disposizione alla norma</dc:title>
  <dc:creator>roberto bin</dc:creator>
  <cp:lastModifiedBy>roberto bin</cp:lastModifiedBy>
  <cp:revision>4</cp:revision>
  <dcterms:created xsi:type="dcterms:W3CDTF">2017-10-10T08:58:14Z</dcterms:created>
  <dcterms:modified xsi:type="dcterms:W3CDTF">2017-10-10T09:12:15Z</dcterms:modified>
</cp:coreProperties>
</file>